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4" r:id="rId1"/>
  </p:sldMasterIdLst>
  <p:sldIdLst>
    <p:sldId id="256" r:id="rId2"/>
    <p:sldId id="265" r:id="rId3"/>
    <p:sldId id="266" r:id="rId4"/>
    <p:sldId id="267" r:id="rId5"/>
    <p:sldId id="283" r:id="rId6"/>
    <p:sldId id="275" r:id="rId7"/>
    <p:sldId id="269" r:id="rId8"/>
    <p:sldId id="268" r:id="rId9"/>
    <p:sldId id="270" r:id="rId10"/>
    <p:sldId id="271" r:id="rId11"/>
    <p:sldId id="272" r:id="rId12"/>
    <p:sldId id="273" r:id="rId13"/>
    <p:sldId id="274" r:id="rId14"/>
    <p:sldId id="284" r:id="rId15"/>
    <p:sldId id="285" r:id="rId16"/>
    <p:sldId id="276" r:id="rId17"/>
    <p:sldId id="277" r:id="rId18"/>
    <p:sldId id="278" r:id="rId19"/>
    <p:sldId id="279" r:id="rId20"/>
    <p:sldId id="280" r:id="rId21"/>
    <p:sldId id="281" r:id="rId22"/>
    <p:sldId id="282" r:id="rId23"/>
    <p:sldId id="286" r:id="rId24"/>
    <p:sldId id="287" r:id="rId25"/>
    <p:sldId id="288"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D0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96" autoAdjust="0"/>
    <p:restoredTop sz="94660"/>
  </p:normalViewPr>
  <p:slideViewPr>
    <p:cSldViewPr snapToGrid="0">
      <p:cViewPr varScale="1">
        <p:scale>
          <a:sx n="76" d="100"/>
          <a:sy n="76" d="100"/>
        </p:scale>
        <p:origin x="70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96DFF08F-DC6B-4601-B491-B0F83F6DD2DA}" type="datetimeFigureOut">
              <a:rPr lang="en-US" dirty="0"/>
              <a:t>11/2/2021</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4FAB73BC-B049-4115-A692-8D63A059BFB8}" type="slidenum">
              <a:rPr lang="en-US" dirty="0"/>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11/2/2021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11/2/2021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11/2/2021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DFF08F-DC6B-4601-B491-B0F83F6DD2DA}" type="datetimeFigureOut">
              <a:rPr lang="en-US" dirty="0"/>
              <a:t>11/2/2021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11/2/2021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11/2/2021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DFF08F-DC6B-4601-B491-B0F83F6DD2DA}" type="datetimeFigureOut">
              <a:rPr lang="en-US" dirty="0"/>
              <a:t>11/2/2021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DFF08F-DC6B-4601-B491-B0F83F6DD2DA}" type="datetimeFigureOut">
              <a:rPr lang="en-US" dirty="0"/>
              <a:t>11/2/2021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96DFF08F-DC6B-4601-B491-B0F83F6DD2DA}" type="datetimeFigureOut">
              <a:rPr lang="en-US" dirty="0"/>
              <a:pPr/>
              <a:t>11/2/2021</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ist</a:t>
            </a:r>
            <a:r>
              <a:rPr lang="en-US" dirty="0"/>
              <a:t> 263</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1879239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viewport</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469429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3B957-CF18-454E-A153-55F0690B1998}"/>
              </a:ext>
            </a:extLst>
          </p:cNvPr>
          <p:cNvSpPr>
            <a:spLocks noGrp="1"/>
          </p:cNvSpPr>
          <p:nvPr>
            <p:ph type="title"/>
          </p:nvPr>
        </p:nvSpPr>
        <p:spPr/>
        <p:txBody>
          <a:bodyPr/>
          <a:lstStyle/>
          <a:p>
            <a:r>
              <a:rPr lang="en-US" dirty="0"/>
              <a:t>Viewport</a:t>
            </a:r>
          </a:p>
        </p:txBody>
      </p:sp>
      <p:sp>
        <p:nvSpPr>
          <p:cNvPr id="3" name="Content Placeholder 2">
            <a:extLst>
              <a:ext uri="{FF2B5EF4-FFF2-40B4-BE49-F238E27FC236}">
                <a16:creationId xmlns:a16="http://schemas.microsoft.com/office/drawing/2014/main" id="{D19EB9A6-0729-419C-8A49-3AC7225EBD33}"/>
              </a:ext>
            </a:extLst>
          </p:cNvPr>
          <p:cNvSpPr>
            <a:spLocks noGrp="1"/>
          </p:cNvSpPr>
          <p:nvPr>
            <p:ph idx="1"/>
          </p:nvPr>
        </p:nvSpPr>
        <p:spPr>
          <a:xfrm>
            <a:off x="1143001" y="2057400"/>
            <a:ext cx="5549202" cy="4038600"/>
          </a:xfrm>
        </p:spPr>
        <p:txBody>
          <a:bodyPr/>
          <a:lstStyle/>
          <a:p>
            <a:r>
              <a:rPr lang="en-US" dirty="0"/>
              <a:t>The browser's viewport is the area of the window in which web content can be seen. This is often not the same size as the rendered page, in which case the browser provides scrollbars</a:t>
            </a:r>
            <a:br>
              <a:rPr lang="en-US" dirty="0"/>
            </a:br>
            <a:endParaRPr lang="en-US" dirty="0"/>
          </a:p>
          <a:p>
            <a:r>
              <a:rPr lang="en-US" dirty="0"/>
              <a:t>If you don't control the viewport, you site will shrink to fit the device size.  That's when you see a teeny tiny webpage shrunken down to fit your phone screen.</a:t>
            </a:r>
          </a:p>
          <a:p>
            <a:pPr marL="45720" indent="0" algn="ctr">
              <a:buNone/>
            </a:pPr>
            <a:endParaRPr lang="en-US" dirty="0"/>
          </a:p>
        </p:txBody>
      </p:sp>
      <p:pic>
        <p:nvPicPr>
          <p:cNvPr id="7" name="Picture 6" descr="A screenshot of a computer&#10;&#10;Description automatically generated">
            <a:extLst>
              <a:ext uri="{FF2B5EF4-FFF2-40B4-BE49-F238E27FC236}">
                <a16:creationId xmlns:a16="http://schemas.microsoft.com/office/drawing/2014/main" id="{4AC8B0E8-5D8F-4CE5-8143-C4CA914F1C65}"/>
              </a:ext>
            </a:extLst>
          </p:cNvPr>
          <p:cNvPicPr>
            <a:picLocks noChangeAspect="1"/>
          </p:cNvPicPr>
          <p:nvPr/>
        </p:nvPicPr>
        <p:blipFill>
          <a:blip r:embed="rId2"/>
          <a:stretch>
            <a:fillRect/>
          </a:stretch>
        </p:blipFill>
        <p:spPr>
          <a:xfrm>
            <a:off x="7951690" y="313915"/>
            <a:ext cx="3066830" cy="6230169"/>
          </a:xfrm>
          <a:prstGeom prst="rect">
            <a:avLst/>
          </a:prstGeom>
        </p:spPr>
      </p:pic>
    </p:spTree>
    <p:extLst>
      <p:ext uri="{BB962C8B-B14F-4D97-AF65-F5344CB8AC3E}">
        <p14:creationId xmlns:p14="http://schemas.microsoft.com/office/powerpoint/2010/main" val="2220214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3B957-CF18-454E-A153-55F0690B1998}"/>
              </a:ext>
            </a:extLst>
          </p:cNvPr>
          <p:cNvSpPr>
            <a:spLocks noGrp="1"/>
          </p:cNvSpPr>
          <p:nvPr>
            <p:ph type="title"/>
          </p:nvPr>
        </p:nvSpPr>
        <p:spPr/>
        <p:txBody>
          <a:bodyPr/>
          <a:lstStyle/>
          <a:p>
            <a:r>
              <a:rPr lang="en-US" dirty="0"/>
              <a:t>Viewport</a:t>
            </a:r>
          </a:p>
        </p:txBody>
      </p:sp>
      <p:sp>
        <p:nvSpPr>
          <p:cNvPr id="3" name="Content Placeholder 2">
            <a:extLst>
              <a:ext uri="{FF2B5EF4-FFF2-40B4-BE49-F238E27FC236}">
                <a16:creationId xmlns:a16="http://schemas.microsoft.com/office/drawing/2014/main" id="{D19EB9A6-0729-419C-8A49-3AC7225EBD33}"/>
              </a:ext>
            </a:extLst>
          </p:cNvPr>
          <p:cNvSpPr>
            <a:spLocks noGrp="1"/>
          </p:cNvSpPr>
          <p:nvPr>
            <p:ph idx="1"/>
          </p:nvPr>
        </p:nvSpPr>
        <p:spPr>
          <a:xfrm>
            <a:off x="1108275" y="1588955"/>
            <a:ext cx="10113046" cy="4038600"/>
          </a:xfrm>
        </p:spPr>
        <p:txBody>
          <a:bodyPr>
            <a:normAutofit/>
          </a:bodyPr>
          <a:lstStyle/>
          <a:p>
            <a:pPr marL="45720" indent="0" algn="ctr">
              <a:buNone/>
            </a:pPr>
            <a:endParaRPr lang="en-US" dirty="0"/>
          </a:p>
          <a:p>
            <a:pPr marL="45720" indent="0" algn="ctr">
              <a:buNone/>
            </a:pPr>
            <a:endParaRPr lang="en-US" sz="2400" b="1" dirty="0"/>
          </a:p>
          <a:p>
            <a:pPr marL="45720" indent="0" algn="ctr">
              <a:buNone/>
            </a:pPr>
            <a:r>
              <a:rPr lang="en-US" sz="2400" b="1" dirty="0"/>
              <a:t>&lt;meta name="viewport" content="width=device-width, initial-scale=1.0"&gt;</a:t>
            </a:r>
          </a:p>
          <a:p>
            <a:pPr marL="45720" indent="0" algn="ctr">
              <a:buNone/>
            </a:pPr>
            <a:endParaRPr lang="en-US" sz="2400" b="1" dirty="0"/>
          </a:p>
          <a:p>
            <a:pPr marL="45720" indent="0" algn="ctr">
              <a:buNone/>
            </a:pPr>
            <a:endParaRPr lang="en-US" sz="2400" b="1" dirty="0"/>
          </a:p>
          <a:p>
            <a:pPr marL="45720" indent="0" algn="ctr">
              <a:buNone/>
            </a:pPr>
            <a:endParaRPr lang="en-US" sz="2400" b="1" dirty="0"/>
          </a:p>
          <a:p>
            <a:pPr marL="45720" indent="0" algn="ctr">
              <a:buNone/>
            </a:pPr>
            <a:endParaRPr lang="en-US" sz="2400" b="1" dirty="0"/>
          </a:p>
          <a:p>
            <a:pPr marL="45720" indent="0" algn="ctr">
              <a:buNone/>
            </a:pPr>
            <a:r>
              <a:rPr lang="en-US" sz="1600" dirty="0"/>
              <a:t>Reminder:  meta is a tag that describes information about the data on the page.  It goes inside the &lt;head&gt; element.</a:t>
            </a:r>
          </a:p>
        </p:txBody>
      </p:sp>
      <p:sp>
        <p:nvSpPr>
          <p:cNvPr id="4" name="Left Brace 3">
            <a:extLst>
              <a:ext uri="{FF2B5EF4-FFF2-40B4-BE49-F238E27FC236}">
                <a16:creationId xmlns:a16="http://schemas.microsoft.com/office/drawing/2014/main" id="{59F5590A-2595-4D70-9D09-5D42C87210F3}"/>
              </a:ext>
            </a:extLst>
          </p:cNvPr>
          <p:cNvSpPr/>
          <p:nvPr/>
        </p:nvSpPr>
        <p:spPr>
          <a:xfrm rot="16200000">
            <a:off x="7006841" y="1874645"/>
            <a:ext cx="492370" cy="261633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a16="http://schemas.microsoft.com/office/drawing/2014/main" id="{EC29A168-4A85-475A-84A9-5428DB439A46}"/>
              </a:ext>
            </a:extLst>
          </p:cNvPr>
          <p:cNvSpPr txBox="1"/>
          <p:nvPr/>
        </p:nvSpPr>
        <p:spPr>
          <a:xfrm>
            <a:off x="5944856" y="3429000"/>
            <a:ext cx="2616340" cy="369332"/>
          </a:xfrm>
          <a:prstGeom prst="rect">
            <a:avLst/>
          </a:prstGeom>
          <a:noFill/>
        </p:spPr>
        <p:txBody>
          <a:bodyPr wrap="square" rtlCol="0">
            <a:spAutoFit/>
          </a:bodyPr>
          <a:lstStyle/>
          <a:p>
            <a:pPr algn="ctr"/>
            <a:r>
              <a:rPr lang="en-US" dirty="0"/>
              <a:t>size of viewport</a:t>
            </a:r>
          </a:p>
        </p:txBody>
      </p:sp>
      <p:sp>
        <p:nvSpPr>
          <p:cNvPr id="6" name="Left Brace 5">
            <a:extLst>
              <a:ext uri="{FF2B5EF4-FFF2-40B4-BE49-F238E27FC236}">
                <a16:creationId xmlns:a16="http://schemas.microsoft.com/office/drawing/2014/main" id="{4D3E070A-6381-466E-8D1B-D898827002E5}"/>
              </a:ext>
            </a:extLst>
          </p:cNvPr>
          <p:cNvSpPr/>
          <p:nvPr/>
        </p:nvSpPr>
        <p:spPr>
          <a:xfrm rot="16200000">
            <a:off x="9421170" y="2240227"/>
            <a:ext cx="492370" cy="190751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B9607640-1C57-47DA-A708-D6F5D93228B0}"/>
              </a:ext>
            </a:extLst>
          </p:cNvPr>
          <p:cNvSpPr txBox="1"/>
          <p:nvPr/>
        </p:nvSpPr>
        <p:spPr>
          <a:xfrm>
            <a:off x="8713598" y="3423589"/>
            <a:ext cx="1907514" cy="369332"/>
          </a:xfrm>
          <a:prstGeom prst="rect">
            <a:avLst/>
          </a:prstGeom>
          <a:noFill/>
        </p:spPr>
        <p:txBody>
          <a:bodyPr wrap="square" rtlCol="0">
            <a:spAutoFit/>
          </a:bodyPr>
          <a:lstStyle/>
          <a:p>
            <a:pPr algn="ctr"/>
            <a:r>
              <a:rPr lang="en-US" dirty="0"/>
              <a:t>zoom level</a:t>
            </a:r>
          </a:p>
        </p:txBody>
      </p:sp>
    </p:spTree>
    <p:extLst>
      <p:ext uri="{BB962C8B-B14F-4D97-AF65-F5344CB8AC3E}">
        <p14:creationId xmlns:p14="http://schemas.microsoft.com/office/powerpoint/2010/main" val="1296525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3B957-CF18-454E-A153-55F0690B1998}"/>
              </a:ext>
            </a:extLst>
          </p:cNvPr>
          <p:cNvSpPr>
            <a:spLocks noGrp="1"/>
          </p:cNvSpPr>
          <p:nvPr>
            <p:ph type="title"/>
          </p:nvPr>
        </p:nvSpPr>
        <p:spPr>
          <a:xfrm>
            <a:off x="1143000" y="609599"/>
            <a:ext cx="3498448" cy="2163745"/>
          </a:xfrm>
        </p:spPr>
        <p:txBody>
          <a:bodyPr>
            <a:normAutofit fontScale="90000"/>
          </a:bodyPr>
          <a:lstStyle/>
          <a:p>
            <a:r>
              <a:rPr lang="en-US" dirty="0"/>
              <a:t>Viewport</a:t>
            </a:r>
            <a:br>
              <a:rPr lang="en-US" dirty="0"/>
            </a:br>
            <a:r>
              <a:rPr lang="en-US" dirty="0"/>
              <a:t>Meta Tag Display Change</a:t>
            </a:r>
          </a:p>
        </p:txBody>
      </p:sp>
      <p:pic>
        <p:nvPicPr>
          <p:cNvPr id="9" name="Picture 8" descr="A screenshot of a computer&#10;&#10;Description automatically generated">
            <a:extLst>
              <a:ext uri="{FF2B5EF4-FFF2-40B4-BE49-F238E27FC236}">
                <a16:creationId xmlns:a16="http://schemas.microsoft.com/office/drawing/2014/main" id="{E512B956-D4C1-4475-8C79-AE8538B707A5}"/>
              </a:ext>
            </a:extLst>
          </p:cNvPr>
          <p:cNvPicPr>
            <a:picLocks noChangeAspect="1"/>
          </p:cNvPicPr>
          <p:nvPr/>
        </p:nvPicPr>
        <p:blipFill>
          <a:blip r:embed="rId2"/>
          <a:stretch>
            <a:fillRect/>
          </a:stretch>
        </p:blipFill>
        <p:spPr>
          <a:xfrm>
            <a:off x="4838100" y="335570"/>
            <a:ext cx="3066830" cy="6230169"/>
          </a:xfrm>
          <a:prstGeom prst="rect">
            <a:avLst/>
          </a:prstGeom>
        </p:spPr>
      </p:pic>
      <p:pic>
        <p:nvPicPr>
          <p:cNvPr id="16" name="Picture 15" descr="A screenshot of a cell phone&#10;&#10;Description automatically generated">
            <a:extLst>
              <a:ext uri="{FF2B5EF4-FFF2-40B4-BE49-F238E27FC236}">
                <a16:creationId xmlns:a16="http://schemas.microsoft.com/office/drawing/2014/main" id="{EB633B85-9056-4827-9722-C979ECFE5FDB}"/>
              </a:ext>
            </a:extLst>
          </p:cNvPr>
          <p:cNvPicPr>
            <a:picLocks noChangeAspect="1"/>
          </p:cNvPicPr>
          <p:nvPr/>
        </p:nvPicPr>
        <p:blipFill>
          <a:blip r:embed="rId3"/>
          <a:stretch>
            <a:fillRect/>
          </a:stretch>
        </p:blipFill>
        <p:spPr>
          <a:xfrm>
            <a:off x="8425671" y="335570"/>
            <a:ext cx="3066831" cy="6230171"/>
          </a:xfrm>
          <a:prstGeom prst="rect">
            <a:avLst/>
          </a:prstGeom>
        </p:spPr>
      </p:pic>
    </p:spTree>
    <p:extLst>
      <p:ext uri="{BB962C8B-B14F-4D97-AF65-F5344CB8AC3E}">
        <p14:creationId xmlns:p14="http://schemas.microsoft.com/office/powerpoint/2010/main" val="19417133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2364401-4C2D-4CDB-AD4E-C5C4E5775815}"/>
              </a:ext>
            </a:extLst>
          </p:cNvPr>
          <p:cNvSpPr>
            <a:spLocks noGrp="1"/>
          </p:cNvSpPr>
          <p:nvPr>
            <p:ph type="ctrTitle"/>
          </p:nvPr>
        </p:nvSpPr>
        <p:spPr/>
        <p:txBody>
          <a:bodyPr/>
          <a:lstStyle/>
          <a:p>
            <a:r>
              <a:rPr lang="en-US" dirty="0"/>
              <a:t>Device viewport simulation</a:t>
            </a:r>
          </a:p>
        </p:txBody>
      </p:sp>
      <p:sp>
        <p:nvSpPr>
          <p:cNvPr id="5" name="Subtitle 4">
            <a:extLst>
              <a:ext uri="{FF2B5EF4-FFF2-40B4-BE49-F238E27FC236}">
                <a16:creationId xmlns:a16="http://schemas.microsoft.com/office/drawing/2014/main" id="{C3C0B1AA-AF1F-4789-B68F-478FA57A9152}"/>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758623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CC880-BF63-4DC0-8E90-CDF75FAA17B3}"/>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35741AEB-C795-4BC3-962A-C0F10E9FEE80}"/>
              </a:ext>
            </a:extLst>
          </p:cNvPr>
          <p:cNvSpPr>
            <a:spLocks noGrp="1"/>
          </p:cNvSpPr>
          <p:nvPr>
            <p:ph idx="1"/>
          </p:nvPr>
        </p:nvSpPr>
        <p:spPr>
          <a:xfrm>
            <a:off x="1143001" y="2057400"/>
            <a:ext cx="4578292" cy="4038600"/>
          </a:xfrm>
        </p:spPr>
        <p:txBody>
          <a:bodyPr/>
          <a:lstStyle/>
          <a:p>
            <a:pPr marL="45720" indent="0">
              <a:buNone/>
            </a:pPr>
            <a:r>
              <a:rPr lang="en-US" b="1" dirty="0"/>
              <a:t>Chrome</a:t>
            </a:r>
          </a:p>
          <a:p>
            <a:pPr marL="502920" indent="-457200">
              <a:buFont typeface="+mj-lt"/>
              <a:buAutoNum type="arabicPeriod"/>
            </a:pPr>
            <a:r>
              <a:rPr lang="en-US" dirty="0"/>
              <a:t>Press F12 or right click and go to inspect</a:t>
            </a:r>
          </a:p>
          <a:p>
            <a:pPr marL="502920" indent="-457200">
              <a:buFont typeface="+mj-lt"/>
              <a:buAutoNum type="arabicPeriod"/>
            </a:pPr>
            <a:r>
              <a:rPr lang="en-US" dirty="0"/>
              <a:t>Use the dimensions drop down to choose the screen you want to simulate</a:t>
            </a:r>
            <a:br>
              <a:rPr lang="en-US" dirty="0"/>
            </a:br>
            <a:endParaRPr lang="en-US" dirty="0"/>
          </a:p>
        </p:txBody>
      </p:sp>
      <p:pic>
        <p:nvPicPr>
          <p:cNvPr id="7" name="Picture 6">
            <a:extLst>
              <a:ext uri="{FF2B5EF4-FFF2-40B4-BE49-F238E27FC236}">
                <a16:creationId xmlns:a16="http://schemas.microsoft.com/office/drawing/2014/main" id="{CDEAFF39-4541-409A-8168-C3939D60D348}"/>
              </a:ext>
            </a:extLst>
          </p:cNvPr>
          <p:cNvPicPr>
            <a:picLocks noChangeAspect="1"/>
          </p:cNvPicPr>
          <p:nvPr/>
        </p:nvPicPr>
        <p:blipFill>
          <a:blip r:embed="rId2"/>
          <a:stretch>
            <a:fillRect/>
          </a:stretch>
        </p:blipFill>
        <p:spPr>
          <a:xfrm>
            <a:off x="1531996" y="4370962"/>
            <a:ext cx="3593678" cy="314875"/>
          </a:xfrm>
          <a:prstGeom prst="rect">
            <a:avLst/>
          </a:prstGeom>
        </p:spPr>
      </p:pic>
      <p:sp>
        <p:nvSpPr>
          <p:cNvPr id="10" name="Content Placeholder 2">
            <a:extLst>
              <a:ext uri="{FF2B5EF4-FFF2-40B4-BE49-F238E27FC236}">
                <a16:creationId xmlns:a16="http://schemas.microsoft.com/office/drawing/2014/main" id="{817A8340-7D17-4DFB-B955-D76465A73C13}"/>
              </a:ext>
            </a:extLst>
          </p:cNvPr>
          <p:cNvSpPr txBox="1">
            <a:spLocks/>
          </p:cNvSpPr>
          <p:nvPr/>
        </p:nvSpPr>
        <p:spPr>
          <a:xfrm>
            <a:off x="6440228" y="2057400"/>
            <a:ext cx="4578292" cy="4038600"/>
          </a:xfrm>
          <a:prstGeom prst="rect">
            <a:avLst/>
          </a:prstGeom>
        </p:spPr>
        <p:txBody>
          <a:bodyPr vert="horz" lIns="91440" tIns="45720" rIns="91440" bIns="45720" rtlCol="0">
            <a:normAutofit/>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buFont typeface="Corbel" pitchFamily="34" charset="0"/>
              <a:buNone/>
            </a:pPr>
            <a:r>
              <a:rPr lang="en-US" b="1" dirty="0"/>
              <a:t>Firefox</a:t>
            </a:r>
          </a:p>
          <a:p>
            <a:pPr marL="502920" indent="-457200">
              <a:buFont typeface="+mj-lt"/>
              <a:buAutoNum type="arabicPeriod"/>
            </a:pPr>
            <a:r>
              <a:rPr lang="en-US" dirty="0"/>
              <a:t>Press F12 or right click and go to inspect</a:t>
            </a:r>
          </a:p>
          <a:p>
            <a:pPr marL="502920" indent="-457200">
              <a:buFont typeface="+mj-lt"/>
              <a:buAutoNum type="arabicPeriod"/>
            </a:pPr>
            <a:r>
              <a:rPr lang="en-US" dirty="0"/>
              <a:t>Press the responsive button on the top right</a:t>
            </a:r>
            <a:br>
              <a:rPr lang="en-US" dirty="0"/>
            </a:br>
            <a:br>
              <a:rPr lang="en-US" dirty="0"/>
            </a:br>
            <a:endParaRPr lang="en-US" dirty="0"/>
          </a:p>
          <a:p>
            <a:pPr marL="502920" indent="-457200">
              <a:buFont typeface="+mj-lt"/>
              <a:buAutoNum type="arabicPeriod"/>
            </a:pPr>
            <a:r>
              <a:rPr lang="en-US" dirty="0"/>
              <a:t>Use the responsive drop down to choose the screen you want </a:t>
            </a:r>
            <a:r>
              <a:rPr lang="en-US"/>
              <a:t>to simulate</a:t>
            </a:r>
            <a:endParaRPr lang="en-US" dirty="0"/>
          </a:p>
        </p:txBody>
      </p:sp>
      <p:pic>
        <p:nvPicPr>
          <p:cNvPr id="12" name="Picture 11">
            <a:extLst>
              <a:ext uri="{FF2B5EF4-FFF2-40B4-BE49-F238E27FC236}">
                <a16:creationId xmlns:a16="http://schemas.microsoft.com/office/drawing/2014/main" id="{04C63DEC-CD46-477A-959A-931DF0FA5643}"/>
              </a:ext>
            </a:extLst>
          </p:cNvPr>
          <p:cNvPicPr>
            <a:picLocks noChangeAspect="1"/>
          </p:cNvPicPr>
          <p:nvPr/>
        </p:nvPicPr>
        <p:blipFill>
          <a:blip r:embed="rId3"/>
          <a:stretch>
            <a:fillRect/>
          </a:stretch>
        </p:blipFill>
        <p:spPr>
          <a:xfrm>
            <a:off x="6758125" y="4116548"/>
            <a:ext cx="3942497" cy="314875"/>
          </a:xfrm>
          <a:prstGeom prst="rect">
            <a:avLst/>
          </a:prstGeom>
        </p:spPr>
      </p:pic>
    </p:spTree>
    <p:extLst>
      <p:ext uri="{BB962C8B-B14F-4D97-AF65-F5344CB8AC3E}">
        <p14:creationId xmlns:p14="http://schemas.microsoft.com/office/powerpoint/2010/main" val="2687563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Flexible Image Sizes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8539460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6C9CCC80-7A96-41CB-8626-BBA75D236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a:extLst>
              <a:ext uri="{FF2B5EF4-FFF2-40B4-BE49-F238E27FC236}">
                <a16:creationId xmlns:a16="http://schemas.microsoft.com/office/drawing/2014/main" id="{2DAD7A7A-010A-4015-B647-7A27BB535D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323114"/>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7DF49F1-2CAF-4496-90B0-697FA5302C08}"/>
              </a:ext>
            </a:extLst>
          </p:cNvPr>
          <p:cNvSpPr>
            <a:spLocks noGrp="1"/>
          </p:cNvSpPr>
          <p:nvPr>
            <p:ph type="title"/>
          </p:nvPr>
        </p:nvSpPr>
        <p:spPr>
          <a:xfrm>
            <a:off x="1109980" y="3895344"/>
            <a:ext cx="9966960" cy="1490472"/>
          </a:xfrm>
        </p:spPr>
        <p:txBody>
          <a:bodyPr vert="horz" lIns="91440" tIns="45720" rIns="91440" bIns="45720" rtlCol="0" anchor="b">
            <a:normAutofit/>
          </a:bodyPr>
          <a:lstStyle/>
          <a:p>
            <a:pPr algn="ctr">
              <a:lnSpc>
                <a:spcPct val="85000"/>
              </a:lnSpc>
            </a:pPr>
            <a:r>
              <a:rPr lang="en-US" sz="6100" b="1" cap="all"/>
              <a:t>Making Images Flexible</a:t>
            </a:r>
          </a:p>
        </p:txBody>
      </p:sp>
      <p:pic>
        <p:nvPicPr>
          <p:cNvPr id="4" name="Content Placeholder 3">
            <a:extLst>
              <a:ext uri="{FF2B5EF4-FFF2-40B4-BE49-F238E27FC236}">
                <a16:creationId xmlns:a16="http://schemas.microsoft.com/office/drawing/2014/main" id="{068D6D23-631D-465E-A0CD-D33CB728E375}"/>
              </a:ext>
            </a:extLst>
          </p:cNvPr>
          <p:cNvPicPr>
            <a:picLocks noGrp="1" noChangeAspect="1"/>
          </p:cNvPicPr>
          <p:nvPr>
            <p:ph idx="1"/>
          </p:nvPr>
        </p:nvPicPr>
        <p:blipFill>
          <a:blip r:embed="rId2"/>
          <a:stretch>
            <a:fillRect/>
          </a:stretch>
        </p:blipFill>
        <p:spPr>
          <a:xfrm>
            <a:off x="2550142" y="838090"/>
            <a:ext cx="7091715" cy="2796733"/>
          </a:xfrm>
          <a:prstGeom prst="rect">
            <a:avLst/>
          </a:prstGeom>
        </p:spPr>
      </p:pic>
    </p:spTree>
    <p:extLst>
      <p:ext uri="{BB962C8B-B14F-4D97-AF65-F5344CB8AC3E}">
        <p14:creationId xmlns:p14="http://schemas.microsoft.com/office/powerpoint/2010/main" val="11577631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Flexbox wrapping</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465909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3A4C8-51BC-4702-B9B8-E18C1FACFEA0}"/>
              </a:ext>
            </a:extLst>
          </p:cNvPr>
          <p:cNvSpPr>
            <a:spLocks noGrp="1"/>
          </p:cNvSpPr>
          <p:nvPr>
            <p:ph type="title"/>
          </p:nvPr>
        </p:nvSpPr>
        <p:spPr/>
        <p:txBody>
          <a:bodyPr/>
          <a:lstStyle/>
          <a:p>
            <a:r>
              <a:rPr lang="en-US" dirty="0"/>
              <a:t>Flexbox Wrapping</a:t>
            </a:r>
          </a:p>
        </p:txBody>
      </p:sp>
      <p:sp>
        <p:nvSpPr>
          <p:cNvPr id="3" name="Content Placeholder 2">
            <a:extLst>
              <a:ext uri="{FF2B5EF4-FFF2-40B4-BE49-F238E27FC236}">
                <a16:creationId xmlns:a16="http://schemas.microsoft.com/office/drawing/2014/main" id="{81542031-29DF-49C5-85D6-C0F281803FD3}"/>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CAB0197-E235-488E-839C-6C736AF08D5A}"/>
              </a:ext>
            </a:extLst>
          </p:cNvPr>
          <p:cNvPicPr>
            <a:picLocks noChangeAspect="1"/>
          </p:cNvPicPr>
          <p:nvPr/>
        </p:nvPicPr>
        <p:blipFill>
          <a:blip r:embed="rId2"/>
          <a:stretch>
            <a:fillRect/>
          </a:stretch>
        </p:blipFill>
        <p:spPr>
          <a:xfrm>
            <a:off x="3220078" y="2789882"/>
            <a:ext cx="5151874" cy="2575937"/>
          </a:xfrm>
          <a:prstGeom prst="rect">
            <a:avLst/>
          </a:prstGeom>
        </p:spPr>
      </p:pic>
    </p:spTree>
    <p:extLst>
      <p:ext uri="{BB962C8B-B14F-4D97-AF65-F5344CB8AC3E}">
        <p14:creationId xmlns:p14="http://schemas.microsoft.com/office/powerpoint/2010/main" val="867985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Text Placeholder 2"/>
          <p:cNvSpPr>
            <a:spLocks noGrp="1"/>
          </p:cNvSpPr>
          <p:nvPr>
            <p:ph type="body" idx="1"/>
          </p:nvPr>
        </p:nvSpPr>
        <p:spPr>
          <a:xfrm>
            <a:off x="1709928" y="4154520"/>
            <a:ext cx="8769096" cy="1865280"/>
          </a:xfrm>
        </p:spPr>
        <p:txBody>
          <a:bodyPr>
            <a:normAutofit/>
          </a:bodyPr>
          <a:lstStyle/>
          <a:p>
            <a:r>
              <a:rPr lang="en-US" dirty="0"/>
              <a:t>Responsive Web Design</a:t>
            </a:r>
          </a:p>
        </p:txBody>
      </p:sp>
    </p:spTree>
    <p:extLst>
      <p:ext uri="{BB962C8B-B14F-4D97-AF65-F5344CB8AC3E}">
        <p14:creationId xmlns:p14="http://schemas.microsoft.com/office/powerpoint/2010/main" val="4917682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Media queries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0741096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3A4C8-51BC-4702-B9B8-E18C1FACFEA0}"/>
              </a:ext>
            </a:extLst>
          </p:cNvPr>
          <p:cNvSpPr>
            <a:spLocks noGrp="1"/>
          </p:cNvSpPr>
          <p:nvPr>
            <p:ph type="title"/>
          </p:nvPr>
        </p:nvSpPr>
        <p:spPr/>
        <p:txBody>
          <a:bodyPr/>
          <a:lstStyle/>
          <a:p>
            <a:r>
              <a:rPr lang="en-US" dirty="0"/>
              <a:t>What is a media query?</a:t>
            </a:r>
          </a:p>
        </p:txBody>
      </p:sp>
      <p:sp>
        <p:nvSpPr>
          <p:cNvPr id="3" name="Content Placeholder 2">
            <a:extLst>
              <a:ext uri="{FF2B5EF4-FFF2-40B4-BE49-F238E27FC236}">
                <a16:creationId xmlns:a16="http://schemas.microsoft.com/office/drawing/2014/main" id="{81542031-29DF-49C5-85D6-C0F281803FD3}"/>
              </a:ext>
            </a:extLst>
          </p:cNvPr>
          <p:cNvSpPr>
            <a:spLocks noGrp="1"/>
          </p:cNvSpPr>
          <p:nvPr>
            <p:ph idx="1"/>
          </p:nvPr>
        </p:nvSpPr>
        <p:spPr/>
        <p:txBody>
          <a:bodyPr>
            <a:normAutofit/>
          </a:bodyPr>
          <a:lstStyle/>
          <a:p>
            <a:r>
              <a:rPr lang="en-US" sz="4000" dirty="0"/>
              <a:t>Different styles based on…</a:t>
            </a:r>
          </a:p>
          <a:p>
            <a:pPr lvl="1"/>
            <a:r>
              <a:rPr lang="en-US" sz="3600" dirty="0"/>
              <a:t>Width of browser</a:t>
            </a:r>
          </a:p>
          <a:p>
            <a:pPr lvl="1"/>
            <a:r>
              <a:rPr lang="en-US" sz="3600" dirty="0"/>
              <a:t>Orientation of browser</a:t>
            </a:r>
          </a:p>
          <a:p>
            <a:pPr lvl="1"/>
            <a:r>
              <a:rPr lang="en-US" sz="3600" dirty="0"/>
              <a:t>Screen resolution</a:t>
            </a:r>
          </a:p>
          <a:p>
            <a:pPr lvl="1"/>
            <a:r>
              <a:rPr lang="en-US" sz="3600" dirty="0"/>
              <a:t>Whether you are printing or view on screen</a:t>
            </a:r>
          </a:p>
        </p:txBody>
      </p:sp>
    </p:spTree>
    <p:extLst>
      <p:ext uri="{BB962C8B-B14F-4D97-AF65-F5344CB8AC3E}">
        <p14:creationId xmlns:p14="http://schemas.microsoft.com/office/powerpoint/2010/main" val="40558427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2ED84DD6-8A68-4994-8094-8DDBE89BF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210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176049D7-366E-4AC9-B689-460CC28F8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944" y="246887"/>
            <a:ext cx="4397755" cy="6377939"/>
          </a:xfrm>
          <a:prstGeom prst="rect">
            <a:avLst/>
          </a:prstGeom>
          <a:solidFill>
            <a:srgbClr val="A6B727"/>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18">
            <a:extLst>
              <a:ext uri="{FF2B5EF4-FFF2-40B4-BE49-F238E27FC236}">
                <a16:creationId xmlns:a16="http://schemas.microsoft.com/office/drawing/2014/main" id="{BC9E91F8-C4AE-4EB0-8B76-FF3F3FC718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70284" y="4405863"/>
            <a:ext cx="2763075"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AD45A04-4150-4943-BB06-EEEDDD73B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6888"/>
            <a:ext cx="11724640" cy="6377939"/>
          </a:xfrm>
          <a:prstGeom prst="rect">
            <a:avLst/>
          </a:pr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5C70EB7D-FC16-4310-976A-25D4E95BF76E}"/>
              </a:ext>
            </a:extLst>
          </p:cNvPr>
          <p:cNvSpPr>
            <a:spLocks noGrp="1"/>
          </p:cNvSpPr>
          <p:nvPr>
            <p:ph type="title"/>
          </p:nvPr>
        </p:nvSpPr>
        <p:spPr>
          <a:xfrm>
            <a:off x="8195138" y="857675"/>
            <a:ext cx="3113366" cy="3622844"/>
          </a:xfrm>
        </p:spPr>
        <p:txBody>
          <a:bodyPr vert="horz" lIns="91440" tIns="45720" rIns="91440" bIns="45720" rtlCol="0" anchor="b">
            <a:normAutofit/>
          </a:bodyPr>
          <a:lstStyle/>
          <a:p>
            <a:pPr algn="ctr">
              <a:lnSpc>
                <a:spcPct val="85000"/>
              </a:lnSpc>
            </a:pPr>
            <a:r>
              <a:rPr lang="en-US" sz="3400" b="1" cap="all">
                <a:solidFill>
                  <a:srgbClr val="FFFFFF"/>
                </a:solidFill>
              </a:rPr>
              <a:t>Common Breakpoints</a:t>
            </a:r>
          </a:p>
        </p:txBody>
      </p:sp>
      <p:pic>
        <p:nvPicPr>
          <p:cNvPr id="4" name="Picture 3">
            <a:extLst>
              <a:ext uri="{FF2B5EF4-FFF2-40B4-BE49-F238E27FC236}">
                <a16:creationId xmlns:a16="http://schemas.microsoft.com/office/drawing/2014/main" id="{32581CAF-6D28-428D-8FA5-E5797F72DD82}"/>
              </a:ext>
            </a:extLst>
          </p:cNvPr>
          <p:cNvPicPr>
            <a:picLocks noChangeAspect="1"/>
          </p:cNvPicPr>
          <p:nvPr/>
        </p:nvPicPr>
        <p:blipFill>
          <a:blip r:embed="rId2"/>
          <a:stretch>
            <a:fillRect/>
          </a:stretch>
        </p:blipFill>
        <p:spPr>
          <a:xfrm>
            <a:off x="361920" y="1568147"/>
            <a:ext cx="7208573" cy="3999276"/>
          </a:xfrm>
          <a:prstGeom prst="rect">
            <a:avLst/>
          </a:prstGeom>
        </p:spPr>
      </p:pic>
    </p:spTree>
    <p:extLst>
      <p:ext uri="{BB962C8B-B14F-4D97-AF65-F5344CB8AC3E}">
        <p14:creationId xmlns:p14="http://schemas.microsoft.com/office/powerpoint/2010/main" val="39124234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897C3-3F33-4C92-850F-4B0616179665}"/>
              </a:ext>
            </a:extLst>
          </p:cNvPr>
          <p:cNvSpPr>
            <a:spLocks noGrp="1"/>
          </p:cNvSpPr>
          <p:nvPr>
            <p:ph type="title"/>
          </p:nvPr>
        </p:nvSpPr>
        <p:spPr/>
        <p:txBody>
          <a:bodyPr/>
          <a:lstStyle/>
          <a:p>
            <a:r>
              <a:rPr lang="en-US" dirty="0"/>
              <a:t>New Display Property Value</a:t>
            </a:r>
          </a:p>
        </p:txBody>
      </p:sp>
      <p:sp>
        <p:nvSpPr>
          <p:cNvPr id="3" name="Content Placeholder 2">
            <a:extLst>
              <a:ext uri="{FF2B5EF4-FFF2-40B4-BE49-F238E27FC236}">
                <a16:creationId xmlns:a16="http://schemas.microsoft.com/office/drawing/2014/main" id="{709841B3-465A-469D-9FDC-FDAFB012075A}"/>
              </a:ext>
            </a:extLst>
          </p:cNvPr>
          <p:cNvSpPr>
            <a:spLocks noGrp="1"/>
          </p:cNvSpPr>
          <p:nvPr>
            <p:ph idx="1"/>
          </p:nvPr>
        </p:nvSpPr>
        <p:spPr/>
        <p:txBody>
          <a:bodyPr>
            <a:normAutofit fontScale="92500" lnSpcReduction="10000"/>
          </a:bodyPr>
          <a:lstStyle/>
          <a:p>
            <a:pPr marL="45720" indent="0" algn="ctr">
              <a:buNone/>
            </a:pPr>
            <a:endParaRPr lang="en-US" sz="4800" b="0" dirty="0">
              <a:solidFill>
                <a:srgbClr val="9CDCFE"/>
              </a:solidFill>
              <a:effectLst/>
              <a:latin typeface="Consolas" panose="020B0609020204030204" pitchFamily="49" charset="0"/>
            </a:endParaRPr>
          </a:p>
          <a:p>
            <a:pPr marL="45720" indent="0" algn="ctr">
              <a:buNone/>
            </a:pPr>
            <a:r>
              <a:rPr lang="en-US" sz="4800" b="0" dirty="0">
                <a:solidFill>
                  <a:srgbClr val="9CDCFE"/>
                </a:solidFill>
                <a:effectLst/>
                <a:latin typeface="Consolas" panose="020B0609020204030204" pitchFamily="49" charset="0"/>
              </a:rPr>
              <a:t>display</a:t>
            </a:r>
            <a:r>
              <a:rPr lang="en-US" sz="4800" b="0" dirty="0">
                <a:solidFill>
                  <a:srgbClr val="D4D4D4"/>
                </a:solidFill>
                <a:effectLst/>
                <a:latin typeface="Consolas" panose="020B0609020204030204" pitchFamily="49" charset="0"/>
              </a:rPr>
              <a:t>: </a:t>
            </a:r>
            <a:r>
              <a:rPr lang="en-US" sz="4800" b="0" dirty="0">
                <a:solidFill>
                  <a:srgbClr val="CE9178"/>
                </a:solidFill>
                <a:effectLst/>
                <a:latin typeface="Consolas" panose="020B0609020204030204" pitchFamily="49" charset="0"/>
              </a:rPr>
              <a:t>none</a:t>
            </a:r>
            <a:r>
              <a:rPr lang="en-US" sz="4800" b="0" dirty="0">
                <a:solidFill>
                  <a:srgbClr val="D4D4D4"/>
                </a:solidFill>
                <a:effectLst/>
                <a:latin typeface="Consolas" panose="020B0609020204030204" pitchFamily="49" charset="0"/>
              </a:rPr>
              <a:t>;</a:t>
            </a:r>
          </a:p>
          <a:p>
            <a:pPr marL="45720" indent="0">
              <a:buNone/>
            </a:pPr>
            <a:endParaRPr lang="en-US" sz="4800" dirty="0"/>
          </a:p>
          <a:p>
            <a:pPr marL="45720" indent="0">
              <a:buNone/>
            </a:pPr>
            <a:r>
              <a:rPr lang="en-US" sz="4800"/>
              <a:t>Used </a:t>
            </a:r>
            <a:r>
              <a:rPr lang="en-US" sz="4800" dirty="0"/>
              <a:t>with media queries you can remove an item from </a:t>
            </a:r>
            <a:r>
              <a:rPr lang="en-US" sz="4800"/>
              <a:t>the screen, </a:t>
            </a:r>
            <a:r>
              <a:rPr lang="en-US" sz="4800" dirty="0"/>
              <a:t>for example at cell </a:t>
            </a:r>
            <a:r>
              <a:rPr lang="en-US" sz="4800"/>
              <a:t>phone size.</a:t>
            </a:r>
            <a:endParaRPr lang="en-US" sz="4800" dirty="0"/>
          </a:p>
        </p:txBody>
      </p:sp>
    </p:spTree>
    <p:extLst>
      <p:ext uri="{BB962C8B-B14F-4D97-AF65-F5344CB8AC3E}">
        <p14:creationId xmlns:p14="http://schemas.microsoft.com/office/powerpoint/2010/main" val="37722837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Participation</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210051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3C242-04C3-4F98-B1D8-69440E16129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714ECE1-8DD8-4F61-879E-847650CF7E71}"/>
              </a:ext>
            </a:extLst>
          </p:cNvPr>
          <p:cNvSpPr>
            <a:spLocks noGrp="1"/>
          </p:cNvSpPr>
          <p:nvPr>
            <p:ph idx="1"/>
          </p:nvPr>
        </p:nvSpPr>
        <p:spPr/>
        <p:txBody>
          <a:bodyPr/>
          <a:lstStyle/>
          <a:p>
            <a:r>
              <a:rPr lang="en-US" dirty="0"/>
              <a:t>Create a web page that says:</a:t>
            </a:r>
            <a:br>
              <a:rPr lang="en-US" dirty="0"/>
            </a:br>
            <a:br>
              <a:rPr lang="en-US" dirty="0"/>
            </a:br>
            <a:r>
              <a:rPr lang="en-US" dirty="0"/>
              <a:t>I’m large.</a:t>
            </a:r>
          </a:p>
          <a:p>
            <a:r>
              <a:rPr lang="en-US" dirty="0"/>
              <a:t>When the viewport is over 800 pixels.</a:t>
            </a:r>
          </a:p>
          <a:p>
            <a:r>
              <a:rPr lang="en-US" dirty="0"/>
              <a:t>When the viewport is 800 or less it should </a:t>
            </a:r>
            <a:r>
              <a:rPr lang="en-US"/>
              <a:t>say:</a:t>
            </a:r>
            <a:br>
              <a:rPr lang="en-US"/>
            </a:br>
            <a:br>
              <a:rPr lang="en-US" dirty="0"/>
            </a:br>
            <a:r>
              <a:rPr lang="en-US"/>
              <a:t>I’m small.</a:t>
            </a:r>
            <a:endParaRPr lang="en-US" dirty="0"/>
          </a:p>
        </p:txBody>
      </p:sp>
    </p:spTree>
    <p:extLst>
      <p:ext uri="{BB962C8B-B14F-4D97-AF65-F5344CB8AC3E}">
        <p14:creationId xmlns:p14="http://schemas.microsoft.com/office/powerpoint/2010/main" val="2004784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What is RWD?</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093486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584F5-E979-4B1D-A7E3-A11ECCBAB848}"/>
              </a:ext>
            </a:extLst>
          </p:cNvPr>
          <p:cNvSpPr>
            <a:spLocks noGrp="1"/>
          </p:cNvSpPr>
          <p:nvPr>
            <p:ph type="title"/>
          </p:nvPr>
        </p:nvSpPr>
        <p:spPr/>
        <p:txBody>
          <a:bodyPr/>
          <a:lstStyle/>
          <a:p>
            <a:r>
              <a:rPr lang="en-US" dirty="0"/>
              <a:t>Making your site look good on:</a:t>
            </a:r>
          </a:p>
        </p:txBody>
      </p:sp>
      <p:sp>
        <p:nvSpPr>
          <p:cNvPr id="3" name="Content Placeholder 2">
            <a:extLst>
              <a:ext uri="{FF2B5EF4-FFF2-40B4-BE49-F238E27FC236}">
                <a16:creationId xmlns:a16="http://schemas.microsoft.com/office/drawing/2014/main" id="{7051E3D9-3545-45D9-989E-37176B0053EE}"/>
              </a:ext>
            </a:extLst>
          </p:cNvPr>
          <p:cNvSpPr>
            <a:spLocks noGrp="1"/>
          </p:cNvSpPr>
          <p:nvPr>
            <p:ph idx="1"/>
          </p:nvPr>
        </p:nvSpPr>
        <p:spPr/>
        <p:txBody>
          <a:bodyPr>
            <a:normAutofit/>
          </a:bodyPr>
          <a:lstStyle/>
          <a:p>
            <a:r>
              <a:rPr lang="en-US" sz="7200" dirty="0"/>
              <a:t>Desktops</a:t>
            </a:r>
          </a:p>
          <a:p>
            <a:r>
              <a:rPr lang="en-US" sz="7200" dirty="0"/>
              <a:t>Tablets</a:t>
            </a:r>
          </a:p>
          <a:p>
            <a:r>
              <a:rPr lang="en-US" sz="7200" dirty="0"/>
              <a:t>Mobile Devices</a:t>
            </a:r>
          </a:p>
        </p:txBody>
      </p:sp>
    </p:spTree>
    <p:extLst>
      <p:ext uri="{BB962C8B-B14F-4D97-AF65-F5344CB8AC3E}">
        <p14:creationId xmlns:p14="http://schemas.microsoft.com/office/powerpoint/2010/main" val="316038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04C5F-19D3-4CF2-8CEC-B8FC3F08757C}"/>
              </a:ext>
            </a:extLst>
          </p:cNvPr>
          <p:cNvSpPr>
            <a:spLocks noGrp="1"/>
          </p:cNvSpPr>
          <p:nvPr>
            <p:ph type="title"/>
          </p:nvPr>
        </p:nvSpPr>
        <p:spPr/>
        <p:txBody>
          <a:bodyPr/>
          <a:lstStyle/>
          <a:p>
            <a:r>
              <a:rPr lang="en-US" dirty="0"/>
              <a:t>Approximate Device Widths</a:t>
            </a:r>
          </a:p>
        </p:txBody>
      </p:sp>
      <p:pic>
        <p:nvPicPr>
          <p:cNvPr id="4" name="Picture 3">
            <a:extLst>
              <a:ext uri="{FF2B5EF4-FFF2-40B4-BE49-F238E27FC236}">
                <a16:creationId xmlns:a16="http://schemas.microsoft.com/office/drawing/2014/main" id="{68B60C9D-4395-4668-AA55-C93B36772425}"/>
              </a:ext>
            </a:extLst>
          </p:cNvPr>
          <p:cNvPicPr>
            <a:picLocks noChangeAspect="1"/>
          </p:cNvPicPr>
          <p:nvPr/>
        </p:nvPicPr>
        <p:blipFill>
          <a:blip r:embed="rId2"/>
          <a:stretch>
            <a:fillRect/>
          </a:stretch>
        </p:blipFill>
        <p:spPr>
          <a:xfrm>
            <a:off x="1213485" y="2161331"/>
            <a:ext cx="9734550" cy="3924300"/>
          </a:xfrm>
          <a:prstGeom prst="rect">
            <a:avLst/>
          </a:prstGeom>
        </p:spPr>
      </p:pic>
    </p:spTree>
    <p:extLst>
      <p:ext uri="{BB962C8B-B14F-4D97-AF65-F5344CB8AC3E}">
        <p14:creationId xmlns:p14="http://schemas.microsoft.com/office/powerpoint/2010/main" val="674332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6EF21389-A1DE-4EF4-BA43-0D21F5EFA9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210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9FFFEF6E-0CEE-4323-A07F-58FDA5E0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9378" y="246887"/>
            <a:ext cx="5861321" cy="6377939"/>
          </a:xfrm>
          <a:prstGeom prst="rect">
            <a:avLst/>
          </a:prstGeom>
          <a:solidFill>
            <a:srgbClr val="A6B727"/>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9">
            <a:extLst>
              <a:ext uri="{FF2B5EF4-FFF2-40B4-BE49-F238E27FC236}">
                <a16:creationId xmlns:a16="http://schemas.microsoft.com/office/drawing/2014/main" id="{67A69A5B-FB7E-40C2-A416-68C80A100AE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36924" y="4220801"/>
            <a:ext cx="4215939"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44D330D6-5765-4B60-A01C-C0E4DE444E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6888"/>
            <a:ext cx="11724640" cy="6377939"/>
          </a:xfrm>
          <a:prstGeom prst="rect">
            <a:avLst/>
          </a:pr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5" name="TextBox 4">
            <a:extLst>
              <a:ext uri="{FF2B5EF4-FFF2-40B4-BE49-F238E27FC236}">
                <a16:creationId xmlns:a16="http://schemas.microsoft.com/office/drawing/2014/main" id="{FCF13A40-7B81-40EE-96ED-F39720B26C60}"/>
              </a:ext>
            </a:extLst>
          </p:cNvPr>
          <p:cNvSpPr txBox="1"/>
          <p:nvPr/>
        </p:nvSpPr>
        <p:spPr>
          <a:xfrm>
            <a:off x="6736924" y="857675"/>
            <a:ext cx="4566230" cy="3437782"/>
          </a:xfrm>
          <a:prstGeom prst="rect">
            <a:avLst/>
          </a:prstGeom>
        </p:spPr>
        <p:txBody>
          <a:bodyPr vert="horz" lIns="91440" tIns="45720" rIns="91440" bIns="45720" rtlCol="0" anchor="b">
            <a:normAutofit/>
          </a:bodyPr>
          <a:lstStyle/>
          <a:p>
            <a:pPr algn="ctr" defTabSz="914400">
              <a:lnSpc>
                <a:spcPct val="85000"/>
              </a:lnSpc>
              <a:spcBef>
                <a:spcPct val="0"/>
              </a:spcBef>
              <a:spcAft>
                <a:spcPts val="600"/>
              </a:spcAft>
            </a:pPr>
            <a:r>
              <a:rPr lang="en-US" sz="7200" b="1" cap="all">
                <a:solidFill>
                  <a:srgbClr val="FFFFFF"/>
                </a:solidFill>
                <a:latin typeface="+mj-lt"/>
                <a:ea typeface="+mj-ea"/>
                <a:cs typeface="+mj-cs"/>
              </a:rPr>
              <a:t>syr.edu </a:t>
            </a:r>
          </a:p>
          <a:p>
            <a:pPr algn="ctr" defTabSz="914400">
              <a:lnSpc>
                <a:spcPct val="85000"/>
              </a:lnSpc>
              <a:spcBef>
                <a:spcPct val="0"/>
              </a:spcBef>
              <a:spcAft>
                <a:spcPts val="600"/>
              </a:spcAft>
            </a:pPr>
            <a:r>
              <a:rPr lang="en-US" sz="7200" b="1" cap="all">
                <a:solidFill>
                  <a:srgbClr val="FFFFFF"/>
                </a:solidFill>
                <a:latin typeface="+mj-lt"/>
                <a:ea typeface="+mj-ea"/>
                <a:cs typeface="+mj-cs"/>
              </a:rPr>
              <a:t>Home Page</a:t>
            </a:r>
          </a:p>
        </p:txBody>
      </p:sp>
      <p:pic>
        <p:nvPicPr>
          <p:cNvPr id="4" name="Picture 3">
            <a:extLst>
              <a:ext uri="{FF2B5EF4-FFF2-40B4-BE49-F238E27FC236}">
                <a16:creationId xmlns:a16="http://schemas.microsoft.com/office/drawing/2014/main" id="{7871D402-9305-46D4-8370-40E710EA02B3}"/>
              </a:ext>
            </a:extLst>
          </p:cNvPr>
          <p:cNvPicPr>
            <a:picLocks noChangeAspect="1"/>
          </p:cNvPicPr>
          <p:nvPr/>
        </p:nvPicPr>
        <p:blipFill>
          <a:blip r:embed="rId2"/>
          <a:stretch>
            <a:fillRect/>
          </a:stretch>
        </p:blipFill>
        <p:spPr>
          <a:xfrm>
            <a:off x="1828656" y="347241"/>
            <a:ext cx="2511848" cy="6089332"/>
          </a:xfrm>
          <a:prstGeom prst="rect">
            <a:avLst/>
          </a:prstGeom>
        </p:spPr>
      </p:pic>
    </p:spTree>
    <p:extLst>
      <p:ext uri="{BB962C8B-B14F-4D97-AF65-F5344CB8AC3E}">
        <p14:creationId xmlns:p14="http://schemas.microsoft.com/office/powerpoint/2010/main" val="3291176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2ED84DD6-8A68-4994-8094-8DDBE89BF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210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176049D7-366E-4AC9-B689-460CC28F8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944" y="246887"/>
            <a:ext cx="4397755" cy="6377939"/>
          </a:xfrm>
          <a:prstGeom prst="rect">
            <a:avLst/>
          </a:prstGeom>
          <a:solidFill>
            <a:srgbClr val="A6B727"/>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18">
            <a:extLst>
              <a:ext uri="{FF2B5EF4-FFF2-40B4-BE49-F238E27FC236}">
                <a16:creationId xmlns:a16="http://schemas.microsoft.com/office/drawing/2014/main" id="{BC9E91F8-C4AE-4EB0-8B76-FF3F3FC718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70284" y="4405863"/>
            <a:ext cx="2763075"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4AD45A04-4150-4943-BB06-EEEDDD73B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6888"/>
            <a:ext cx="11724640" cy="6377939"/>
          </a:xfrm>
          <a:prstGeom prst="rect">
            <a:avLst/>
          </a:pr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475584F5-E979-4B1D-A7E3-A11ECCBAB848}"/>
              </a:ext>
            </a:extLst>
          </p:cNvPr>
          <p:cNvSpPr>
            <a:spLocks noGrp="1"/>
          </p:cNvSpPr>
          <p:nvPr>
            <p:ph type="title"/>
          </p:nvPr>
        </p:nvSpPr>
        <p:spPr>
          <a:xfrm>
            <a:off x="8195138" y="857675"/>
            <a:ext cx="3113366" cy="3622844"/>
          </a:xfrm>
        </p:spPr>
        <p:txBody>
          <a:bodyPr vert="horz" lIns="91440" tIns="45720" rIns="91440" bIns="45720" rtlCol="0" anchor="b">
            <a:normAutofit/>
          </a:bodyPr>
          <a:lstStyle/>
          <a:p>
            <a:pPr algn="ctr">
              <a:lnSpc>
                <a:spcPct val="85000"/>
              </a:lnSpc>
            </a:pPr>
            <a:r>
              <a:rPr lang="en-US" sz="5400" b="1" cap="all">
                <a:solidFill>
                  <a:srgbClr val="FFFFFF"/>
                </a:solidFill>
              </a:rPr>
              <a:t>What will we do to size our sites?</a:t>
            </a:r>
          </a:p>
        </p:txBody>
      </p:sp>
      <p:sp>
        <p:nvSpPr>
          <p:cNvPr id="3" name="Content Placeholder 2">
            <a:extLst>
              <a:ext uri="{FF2B5EF4-FFF2-40B4-BE49-F238E27FC236}">
                <a16:creationId xmlns:a16="http://schemas.microsoft.com/office/drawing/2014/main" id="{7051E3D9-3545-45D9-989E-37176B0053EE}"/>
              </a:ext>
            </a:extLst>
          </p:cNvPr>
          <p:cNvSpPr>
            <a:spLocks noGrp="1"/>
          </p:cNvSpPr>
          <p:nvPr>
            <p:ph idx="1"/>
          </p:nvPr>
        </p:nvSpPr>
        <p:spPr>
          <a:xfrm>
            <a:off x="8210328" y="4541697"/>
            <a:ext cx="3082986" cy="1543422"/>
          </a:xfrm>
        </p:spPr>
        <p:txBody>
          <a:bodyPr vert="horz" lIns="91440" tIns="45720" rIns="91440" bIns="45720" rtlCol="0">
            <a:normAutofit/>
          </a:bodyPr>
          <a:lstStyle/>
          <a:p>
            <a:pPr marL="0" indent="0" algn="ctr">
              <a:buNone/>
            </a:pPr>
            <a:r>
              <a:rPr lang="en-US" sz="2000">
                <a:solidFill>
                  <a:srgbClr val="FFFFFF"/>
                </a:solidFill>
              </a:rPr>
              <a:t>Flexible images</a:t>
            </a:r>
          </a:p>
        </p:txBody>
      </p:sp>
      <p:pic>
        <p:nvPicPr>
          <p:cNvPr id="4" name="Picture 3">
            <a:extLst>
              <a:ext uri="{FF2B5EF4-FFF2-40B4-BE49-F238E27FC236}">
                <a16:creationId xmlns:a16="http://schemas.microsoft.com/office/drawing/2014/main" id="{6274766B-27F6-45F2-9993-D0606E1CAD95}"/>
              </a:ext>
            </a:extLst>
          </p:cNvPr>
          <p:cNvPicPr>
            <a:picLocks noChangeAspect="1"/>
          </p:cNvPicPr>
          <p:nvPr/>
        </p:nvPicPr>
        <p:blipFill>
          <a:blip r:embed="rId2"/>
          <a:stretch>
            <a:fillRect/>
          </a:stretch>
        </p:blipFill>
        <p:spPr>
          <a:xfrm>
            <a:off x="1427331" y="857675"/>
            <a:ext cx="4935042" cy="5140669"/>
          </a:xfrm>
          <a:prstGeom prst="rect">
            <a:avLst/>
          </a:prstGeom>
        </p:spPr>
      </p:pic>
    </p:spTree>
    <p:extLst>
      <p:ext uri="{BB962C8B-B14F-4D97-AF65-F5344CB8AC3E}">
        <p14:creationId xmlns:p14="http://schemas.microsoft.com/office/powerpoint/2010/main" val="3574585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5908E5A-5665-4EB1-BB7C-30DC7AA3C0BD}"/>
              </a:ext>
            </a:extLst>
          </p:cNvPr>
          <p:cNvPicPr>
            <a:picLocks noChangeAspect="1"/>
          </p:cNvPicPr>
          <p:nvPr/>
        </p:nvPicPr>
        <p:blipFill>
          <a:blip r:embed="rId2"/>
          <a:stretch>
            <a:fillRect/>
          </a:stretch>
        </p:blipFill>
        <p:spPr>
          <a:xfrm>
            <a:off x="7427317" y="284352"/>
            <a:ext cx="2704152" cy="3144648"/>
          </a:xfrm>
          <a:prstGeom prst="rect">
            <a:avLst/>
          </a:prstGeom>
        </p:spPr>
      </p:pic>
      <p:sp>
        <p:nvSpPr>
          <p:cNvPr id="2" name="Title 1">
            <a:extLst>
              <a:ext uri="{FF2B5EF4-FFF2-40B4-BE49-F238E27FC236}">
                <a16:creationId xmlns:a16="http://schemas.microsoft.com/office/drawing/2014/main" id="{475584F5-E979-4B1D-A7E3-A11ECCBAB848}"/>
              </a:ext>
            </a:extLst>
          </p:cNvPr>
          <p:cNvSpPr>
            <a:spLocks noGrp="1"/>
          </p:cNvSpPr>
          <p:nvPr>
            <p:ph type="title"/>
          </p:nvPr>
        </p:nvSpPr>
        <p:spPr>
          <a:xfrm>
            <a:off x="495300" y="4107180"/>
            <a:ext cx="7884770" cy="1356360"/>
          </a:xfrm>
        </p:spPr>
        <p:txBody>
          <a:bodyPr/>
          <a:lstStyle/>
          <a:p>
            <a:r>
              <a:rPr lang="en-US" dirty="0"/>
              <a:t>What will we do to size our sites?</a:t>
            </a:r>
          </a:p>
        </p:txBody>
      </p:sp>
      <p:sp>
        <p:nvSpPr>
          <p:cNvPr id="3" name="Content Placeholder 2">
            <a:extLst>
              <a:ext uri="{FF2B5EF4-FFF2-40B4-BE49-F238E27FC236}">
                <a16:creationId xmlns:a16="http://schemas.microsoft.com/office/drawing/2014/main" id="{7051E3D9-3545-45D9-989E-37176B0053EE}"/>
              </a:ext>
            </a:extLst>
          </p:cNvPr>
          <p:cNvSpPr>
            <a:spLocks noGrp="1"/>
          </p:cNvSpPr>
          <p:nvPr>
            <p:ph idx="1"/>
          </p:nvPr>
        </p:nvSpPr>
        <p:spPr>
          <a:xfrm>
            <a:off x="495300" y="5165106"/>
            <a:ext cx="2931289" cy="596868"/>
          </a:xfrm>
        </p:spPr>
        <p:txBody>
          <a:bodyPr/>
          <a:lstStyle/>
          <a:p>
            <a:r>
              <a:rPr lang="en-US" dirty="0"/>
              <a:t>Flexible Grids</a:t>
            </a:r>
          </a:p>
          <a:p>
            <a:endParaRPr lang="en-US" dirty="0"/>
          </a:p>
        </p:txBody>
      </p:sp>
      <p:pic>
        <p:nvPicPr>
          <p:cNvPr id="6" name="Picture 5">
            <a:extLst>
              <a:ext uri="{FF2B5EF4-FFF2-40B4-BE49-F238E27FC236}">
                <a16:creationId xmlns:a16="http://schemas.microsoft.com/office/drawing/2014/main" id="{62187005-CCC8-4423-A7CE-5EE14C1BFB77}"/>
              </a:ext>
            </a:extLst>
          </p:cNvPr>
          <p:cNvPicPr>
            <a:picLocks noChangeAspect="1"/>
          </p:cNvPicPr>
          <p:nvPr/>
        </p:nvPicPr>
        <p:blipFill>
          <a:blip r:embed="rId3"/>
          <a:stretch>
            <a:fillRect/>
          </a:stretch>
        </p:blipFill>
        <p:spPr>
          <a:xfrm>
            <a:off x="243216" y="284352"/>
            <a:ext cx="7014258" cy="2784354"/>
          </a:xfrm>
          <a:prstGeom prst="rect">
            <a:avLst/>
          </a:prstGeom>
        </p:spPr>
      </p:pic>
      <p:pic>
        <p:nvPicPr>
          <p:cNvPr id="8" name="Picture 7">
            <a:extLst>
              <a:ext uri="{FF2B5EF4-FFF2-40B4-BE49-F238E27FC236}">
                <a16:creationId xmlns:a16="http://schemas.microsoft.com/office/drawing/2014/main" id="{DAB7B07B-328D-4101-BE88-1083BDC69598}"/>
              </a:ext>
            </a:extLst>
          </p:cNvPr>
          <p:cNvPicPr>
            <a:picLocks noChangeAspect="1"/>
          </p:cNvPicPr>
          <p:nvPr/>
        </p:nvPicPr>
        <p:blipFill>
          <a:blip r:embed="rId4"/>
          <a:stretch>
            <a:fillRect/>
          </a:stretch>
        </p:blipFill>
        <p:spPr>
          <a:xfrm>
            <a:off x="10301312" y="284352"/>
            <a:ext cx="1562255" cy="6232196"/>
          </a:xfrm>
          <a:prstGeom prst="rect">
            <a:avLst/>
          </a:prstGeom>
        </p:spPr>
      </p:pic>
      <p:sp>
        <p:nvSpPr>
          <p:cNvPr id="9" name="Content Placeholder 2">
            <a:extLst>
              <a:ext uri="{FF2B5EF4-FFF2-40B4-BE49-F238E27FC236}">
                <a16:creationId xmlns:a16="http://schemas.microsoft.com/office/drawing/2014/main" id="{EA205552-57C9-4B83-A1B3-E34CC15C1B85}"/>
              </a:ext>
            </a:extLst>
          </p:cNvPr>
          <p:cNvSpPr txBox="1">
            <a:spLocks/>
          </p:cNvSpPr>
          <p:nvPr/>
        </p:nvSpPr>
        <p:spPr>
          <a:xfrm>
            <a:off x="2312673" y="3213212"/>
            <a:ext cx="1437672" cy="365005"/>
          </a:xfrm>
          <a:prstGeom prst="rect">
            <a:avLst/>
          </a:prstGeom>
        </p:spPr>
        <p:txBody>
          <a:bodyPr vert="horz" lIns="91440" tIns="45720" rIns="91440" bIns="45720" rtlCol="0">
            <a:normAutofit fontScale="92500" lnSpcReduction="10000"/>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buNone/>
            </a:pPr>
            <a:r>
              <a:rPr lang="en-US" dirty="0"/>
              <a:t>Computer</a:t>
            </a:r>
          </a:p>
        </p:txBody>
      </p:sp>
      <p:sp>
        <p:nvSpPr>
          <p:cNvPr id="10" name="Content Placeholder 2">
            <a:extLst>
              <a:ext uri="{FF2B5EF4-FFF2-40B4-BE49-F238E27FC236}">
                <a16:creationId xmlns:a16="http://schemas.microsoft.com/office/drawing/2014/main" id="{AEFC858F-E82B-4BD2-B7A8-11D0BBC54626}"/>
              </a:ext>
            </a:extLst>
          </p:cNvPr>
          <p:cNvSpPr txBox="1">
            <a:spLocks/>
          </p:cNvSpPr>
          <p:nvPr/>
        </p:nvSpPr>
        <p:spPr>
          <a:xfrm>
            <a:off x="7903019" y="3494371"/>
            <a:ext cx="1437672" cy="365005"/>
          </a:xfrm>
          <a:prstGeom prst="rect">
            <a:avLst/>
          </a:prstGeom>
        </p:spPr>
        <p:txBody>
          <a:bodyPr vert="horz" lIns="91440" tIns="45720" rIns="91440" bIns="45720" rtlCol="0">
            <a:normAutofit fontScale="92500" lnSpcReduction="10000"/>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buNone/>
            </a:pPr>
            <a:r>
              <a:rPr lang="en-US" dirty="0"/>
              <a:t>Tablet</a:t>
            </a:r>
          </a:p>
        </p:txBody>
      </p:sp>
      <p:sp>
        <p:nvSpPr>
          <p:cNvPr id="11" name="Content Placeholder 2">
            <a:extLst>
              <a:ext uri="{FF2B5EF4-FFF2-40B4-BE49-F238E27FC236}">
                <a16:creationId xmlns:a16="http://schemas.microsoft.com/office/drawing/2014/main" id="{4AEF2F8A-E0AB-4FAA-8267-43FAF361D1DF}"/>
              </a:ext>
            </a:extLst>
          </p:cNvPr>
          <p:cNvSpPr txBox="1">
            <a:spLocks/>
          </p:cNvSpPr>
          <p:nvPr/>
        </p:nvSpPr>
        <p:spPr>
          <a:xfrm>
            <a:off x="8863640" y="6064369"/>
            <a:ext cx="1437672" cy="365005"/>
          </a:xfrm>
          <a:prstGeom prst="rect">
            <a:avLst/>
          </a:prstGeom>
        </p:spPr>
        <p:txBody>
          <a:bodyPr vert="horz" lIns="91440" tIns="45720" rIns="91440" bIns="45720" rtlCol="0">
            <a:normAutofit fontScale="92500" lnSpcReduction="10000"/>
          </a:bodyPr>
          <a:lst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a:lstStyle>
          <a:p>
            <a:pPr marL="45720" indent="0">
              <a:buNone/>
            </a:pPr>
            <a:r>
              <a:rPr lang="en-US" dirty="0"/>
              <a:t>Cell Phone</a:t>
            </a:r>
          </a:p>
        </p:txBody>
      </p:sp>
    </p:spTree>
    <p:extLst>
      <p:ext uri="{BB962C8B-B14F-4D97-AF65-F5344CB8AC3E}">
        <p14:creationId xmlns:p14="http://schemas.microsoft.com/office/powerpoint/2010/main" val="49085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584F5-E979-4B1D-A7E3-A11ECCBAB848}"/>
              </a:ext>
            </a:extLst>
          </p:cNvPr>
          <p:cNvSpPr>
            <a:spLocks noGrp="1"/>
          </p:cNvSpPr>
          <p:nvPr>
            <p:ph type="title"/>
          </p:nvPr>
        </p:nvSpPr>
        <p:spPr/>
        <p:txBody>
          <a:bodyPr/>
          <a:lstStyle/>
          <a:p>
            <a:r>
              <a:rPr lang="en-US" dirty="0"/>
              <a:t>What will we do to size our sites?</a:t>
            </a:r>
          </a:p>
        </p:txBody>
      </p:sp>
      <p:sp>
        <p:nvSpPr>
          <p:cNvPr id="3" name="Content Placeholder 2">
            <a:extLst>
              <a:ext uri="{FF2B5EF4-FFF2-40B4-BE49-F238E27FC236}">
                <a16:creationId xmlns:a16="http://schemas.microsoft.com/office/drawing/2014/main" id="{7051E3D9-3545-45D9-989E-37176B0053EE}"/>
              </a:ext>
            </a:extLst>
          </p:cNvPr>
          <p:cNvSpPr>
            <a:spLocks noGrp="1"/>
          </p:cNvSpPr>
          <p:nvPr>
            <p:ph idx="1"/>
          </p:nvPr>
        </p:nvSpPr>
        <p:spPr/>
        <p:txBody>
          <a:bodyPr/>
          <a:lstStyle/>
          <a:p>
            <a:r>
              <a:rPr lang="en-US" dirty="0"/>
              <a:t>Media Queries – allow us to give CSS rules strictly by width of screen</a:t>
            </a:r>
          </a:p>
        </p:txBody>
      </p:sp>
    </p:spTree>
    <p:extLst>
      <p:ext uri="{BB962C8B-B14F-4D97-AF65-F5344CB8AC3E}">
        <p14:creationId xmlns:p14="http://schemas.microsoft.com/office/powerpoint/2010/main" val="402656596"/>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otalTime>1320</TotalTime>
  <Words>369</Words>
  <Application>Microsoft Office PowerPoint</Application>
  <PresentationFormat>Widescreen</PresentationFormat>
  <Paragraphs>65</Paragraphs>
  <Slides>25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Consolas</vt:lpstr>
      <vt:lpstr>Corbel</vt:lpstr>
      <vt:lpstr>Basis</vt:lpstr>
      <vt:lpstr>ist 263</vt:lpstr>
      <vt:lpstr>Agenda</vt:lpstr>
      <vt:lpstr>What is RWD?</vt:lpstr>
      <vt:lpstr>Making your site look good on:</vt:lpstr>
      <vt:lpstr>Approximate Device Widths</vt:lpstr>
      <vt:lpstr>PowerPoint Presentation</vt:lpstr>
      <vt:lpstr>What will we do to size our sites?</vt:lpstr>
      <vt:lpstr>What will we do to size our sites?</vt:lpstr>
      <vt:lpstr>What will we do to size our sites?</vt:lpstr>
      <vt:lpstr>viewport</vt:lpstr>
      <vt:lpstr>Viewport</vt:lpstr>
      <vt:lpstr>Viewport</vt:lpstr>
      <vt:lpstr>Viewport Meta Tag Display Change</vt:lpstr>
      <vt:lpstr>Device viewport simulation</vt:lpstr>
      <vt:lpstr>PowerPoint Presentation</vt:lpstr>
      <vt:lpstr>Flexible Image Sizes</vt:lpstr>
      <vt:lpstr>Making Images Flexible</vt:lpstr>
      <vt:lpstr>Flexbox wrapping</vt:lpstr>
      <vt:lpstr>Flexbox Wrapping</vt:lpstr>
      <vt:lpstr>Media queries</vt:lpstr>
      <vt:lpstr>What is a media query?</vt:lpstr>
      <vt:lpstr>Common Breakpoints</vt:lpstr>
      <vt:lpstr>New Display Property Value</vt:lpstr>
      <vt:lpstr>Participation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 263</dc:title>
  <dc:creator>L F</dc:creator>
  <cp:lastModifiedBy>Laurie A Ferger</cp:lastModifiedBy>
  <cp:revision>18</cp:revision>
  <dcterms:created xsi:type="dcterms:W3CDTF">2020-10-17T04:38:56Z</dcterms:created>
  <dcterms:modified xsi:type="dcterms:W3CDTF">2021-11-02T13:08:17Z</dcterms:modified>
</cp:coreProperties>
</file>